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7010400" cy="9296400"/>
  <p:embeddedFontLst>
    <p:embeddedFont>
      <p:font typeface="Century Gothic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5" roundtripDataSignature="AMtx7mjWNY9gjAAF4nTtklH+yj7UGN+7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CenturyGothic-bold.fntdata"/><Relationship Id="rId21" Type="http://schemas.openxmlformats.org/officeDocument/2006/relationships/font" Target="fonts/CenturyGothic-regular.fntdata"/><Relationship Id="rId24" Type="http://schemas.openxmlformats.org/officeDocument/2006/relationships/font" Target="fonts/CenturyGothic-boldItalic.fntdata"/><Relationship Id="rId23" Type="http://schemas.openxmlformats.org/officeDocument/2006/relationships/font" Target="fonts/CenturyGothic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0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0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1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11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2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12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3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13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5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15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6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16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4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5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5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6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6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7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7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8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8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9:notes"/>
          <p:cNvSpPr txBox="1"/>
          <p:nvPr>
            <p:ph idx="1" type="body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9:notes"/>
          <p:cNvSpPr/>
          <p:nvPr>
            <p:ph idx="2" type="sldImg"/>
          </p:nvPr>
        </p:nvSpPr>
        <p:spPr>
          <a:xfrm>
            <a:off x="1168625" y="697225"/>
            <a:ext cx="4673825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/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" type="body"/>
          </p:nvPr>
        </p:nvSpPr>
        <p:spPr>
          <a:xfrm>
            <a:off x="1154954" y="2603500"/>
            <a:ext cx="88256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1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3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3" name="Google Shape;103;p3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1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1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08" name="Google Shape;108;p31"/>
          <p:cNvSpPr txBox="1"/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440"/>
              <a:buNone/>
              <a:defRPr cap="none">
                <a:solidFill>
                  <a:srgbClr val="ADC5B8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0" name="Google Shape;110;p31"/>
          <p:cNvSpPr txBox="1"/>
          <p:nvPr>
            <p:ph idx="10" type="dt"/>
          </p:nvPr>
        </p:nvSpPr>
        <p:spPr>
          <a:xfrm rot="5400000">
            <a:off x="10158984" y="1792224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1" type="ftr"/>
          </p:nvPr>
        </p:nvSpPr>
        <p:spPr>
          <a:xfrm rot="5400000">
            <a:off x="8951976" y="3227832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sz="1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1"/>
          <p:cNvSpPr txBox="1"/>
          <p:nvPr>
            <p:ph idx="12" type="sldNum"/>
          </p:nvPr>
        </p:nvSpPr>
        <p:spPr>
          <a:xfrm>
            <a:off x="10351008" y="292608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showMasterSp="0" type="secHead">
  <p:cSld name="SECTION_HEADER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32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6" name="Google Shape;116;p3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3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2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2"/>
            <p:cNvSpPr/>
            <p:nvPr/>
          </p:nvSpPr>
          <p:spPr>
            <a:xfrm rot="-5677511">
              <a:off x="4698352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2"/>
            <p:cNvSpPr/>
            <p:nvPr/>
          </p:nvSpPr>
          <p:spPr>
            <a:xfrm rot="-5400000">
              <a:off x="3787244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23" name="Google Shape;123;p3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24" name="Google Shape;124;p32"/>
          <p:cNvSpPr txBox="1"/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2"/>
          <p:cNvSpPr txBox="1"/>
          <p:nvPr>
            <p:ph idx="1" type="body"/>
          </p:nvPr>
        </p:nvSpPr>
        <p:spPr>
          <a:xfrm>
            <a:off x="6894576" y="2679192"/>
            <a:ext cx="3758184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6" name="Google Shape;126;p32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2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1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3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/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3"/>
          <p:cNvSpPr txBox="1"/>
          <p:nvPr>
            <p:ph idx="1" type="body"/>
          </p:nvPr>
        </p:nvSpPr>
        <p:spPr>
          <a:xfrm>
            <a:off x="1154954" y="2603500"/>
            <a:ext cx="4828032" cy="3416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3" name="Google Shape;133;p33"/>
          <p:cNvSpPr txBox="1"/>
          <p:nvPr>
            <p:ph idx="2" type="body"/>
          </p:nvPr>
        </p:nvSpPr>
        <p:spPr>
          <a:xfrm>
            <a:off x="6208776" y="2603500"/>
            <a:ext cx="4828032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4"/>
          <p:cNvSpPr txBox="1"/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4"/>
          <p:cNvSpPr txBox="1"/>
          <p:nvPr>
            <p:ph idx="1" type="body"/>
          </p:nvPr>
        </p:nvSpPr>
        <p:spPr>
          <a:xfrm>
            <a:off x="1154954" y="2606040"/>
            <a:ext cx="48280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40" name="Google Shape;140;p34"/>
          <p:cNvSpPr txBox="1"/>
          <p:nvPr>
            <p:ph idx="2" type="body"/>
          </p:nvPr>
        </p:nvSpPr>
        <p:spPr>
          <a:xfrm>
            <a:off x="1154954" y="3198448"/>
            <a:ext cx="4828032" cy="2843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1" name="Google Shape;141;p34"/>
          <p:cNvSpPr txBox="1"/>
          <p:nvPr>
            <p:ph idx="3" type="body"/>
          </p:nvPr>
        </p:nvSpPr>
        <p:spPr>
          <a:xfrm>
            <a:off x="6208776" y="2606040"/>
            <a:ext cx="48280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42" name="Google Shape;142;p34"/>
          <p:cNvSpPr txBox="1"/>
          <p:nvPr>
            <p:ph idx="4" type="body"/>
          </p:nvPr>
        </p:nvSpPr>
        <p:spPr>
          <a:xfrm>
            <a:off x="6208711" y="3187921"/>
            <a:ext cx="4825160" cy="28543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3" name="Google Shape;143;p34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4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5"/>
          <p:cNvSpPr txBox="1"/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5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5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showMasterSp="0" type="blank">
  <p:cSld name="BLANK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6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6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3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showMasterSp="0" type="objTx">
  <p:cSld name="OBJECT_WITH_CAPTION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3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8" name="Google Shape;158;p3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3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7"/>
            <p:cNvSpPr/>
            <p:nvPr/>
          </p:nvSpPr>
          <p:spPr>
            <a:xfrm rot="-5400000">
              <a:off x="2229377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64" name="Google Shape;164;p37"/>
            <p:cNvSpPr/>
            <p:nvPr/>
          </p:nvSpPr>
          <p:spPr>
            <a:xfrm rot="-5677511">
              <a:off x="3140485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3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6" name="Google Shape;166;p37"/>
          <p:cNvSpPr txBox="1"/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37"/>
          <p:cNvSpPr txBox="1"/>
          <p:nvPr>
            <p:ph idx="1" type="body"/>
          </p:nvPr>
        </p:nvSpPr>
        <p:spPr>
          <a:xfrm>
            <a:off x="5779008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68" name="Google Shape;168;p37"/>
          <p:cNvSpPr txBox="1"/>
          <p:nvPr>
            <p:ph idx="2" type="body"/>
          </p:nvPr>
        </p:nvSpPr>
        <p:spPr>
          <a:xfrm>
            <a:off x="1154953" y="3129280"/>
            <a:ext cx="2793159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ADC5B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69" name="Google Shape;169;p37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7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showMasterSp="0" type="picTx">
  <p:cSld name="PICTURE_WITH_CAPTION_TEX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38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75" name="Google Shape;175;p3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38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3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8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38"/>
            <p:cNvSpPr/>
            <p:nvPr/>
          </p:nvSpPr>
          <p:spPr>
            <a:xfrm rot="-5400000">
              <a:off x="32954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81" name="Google Shape;181;p38"/>
            <p:cNvSpPr/>
            <p:nvPr/>
          </p:nvSpPr>
          <p:spPr>
            <a:xfrm rot="-5677511">
              <a:off x="4203594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8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83" name="Google Shape;183;p38"/>
          <p:cNvSpPr txBox="1"/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38"/>
          <p:cNvSpPr/>
          <p:nvPr>
            <p:ph idx="2" type="pic"/>
          </p:nvPr>
        </p:nvSpPr>
        <p:spPr>
          <a:xfrm>
            <a:off x="6547870" y="1143000"/>
            <a:ext cx="3227193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85" name="Google Shape;185;p38"/>
          <p:cNvSpPr txBox="1"/>
          <p:nvPr>
            <p:ph idx="1" type="body"/>
          </p:nvPr>
        </p:nvSpPr>
        <p:spPr>
          <a:xfrm>
            <a:off x="1154955" y="3657600"/>
            <a:ext cx="385921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ADC5B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86" name="Google Shape;186;p38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8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3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panorámica con descripción" showMasterSp="0">
  <p:cSld name="Imagen panorámica con descripción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39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92" name="Google Shape;192;p3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9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9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39"/>
            <p:cNvSpPr/>
            <p:nvPr/>
          </p:nvSpPr>
          <p:spPr>
            <a:xfrm rot="10371525">
              <a:off x="263767" y="443825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39"/>
            <p:cNvSpPr/>
            <p:nvPr/>
          </p:nvSpPr>
          <p:spPr>
            <a:xfrm rot="10800000">
              <a:off x="459506" y="321130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98" name="Google Shape;198;p39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99" name="Google Shape;199;p39"/>
          <p:cNvSpPr txBox="1"/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39"/>
          <p:cNvSpPr/>
          <p:nvPr>
            <p:ph idx="2" type="pic"/>
          </p:nvPr>
        </p:nvSpPr>
        <p:spPr>
          <a:xfrm>
            <a:off x="1154955" y="685800"/>
            <a:ext cx="8825658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01" name="Google Shape;201;p39"/>
          <p:cNvSpPr txBox="1"/>
          <p:nvPr>
            <p:ph idx="1" type="body"/>
          </p:nvPr>
        </p:nvSpPr>
        <p:spPr>
          <a:xfrm>
            <a:off x="1154957" y="553666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ADC5B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02" name="Google Shape;202;p39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9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escripción" showMasterSp="0">
  <p:cSld name="Título y descripción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40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208" name="Google Shape;208;p4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4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40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4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40"/>
            <p:cNvSpPr/>
            <p:nvPr/>
          </p:nvSpPr>
          <p:spPr>
            <a:xfrm>
              <a:off x="455612" y="2801319"/>
              <a:ext cx="11277600" cy="3602637"/>
            </a:xfrm>
            <a:custGeom>
              <a:rect b="b" l="l" r="r" t="t"/>
              <a:pathLst>
                <a:path extrusionOk="0" h="7946" w="1000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13" name="Google Shape;213;p40"/>
            <p:cNvSpPr/>
            <p:nvPr/>
          </p:nvSpPr>
          <p:spPr>
            <a:xfrm rot="-589932">
              <a:off x="8490951" y="271487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4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15" name="Google Shape;215;p40"/>
          <p:cNvSpPr txBox="1"/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40"/>
          <p:cNvSpPr txBox="1"/>
          <p:nvPr>
            <p:ph idx="1" type="body"/>
          </p:nvPr>
        </p:nvSpPr>
        <p:spPr>
          <a:xfrm>
            <a:off x="1152144" y="3547872"/>
            <a:ext cx="8825659" cy="2478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17" name="Google Shape;217;p40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40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4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4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 con descripción" showMasterSp="0">
  <p:cSld name="Cita con descripción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4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223" name="Google Shape;223;p4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41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4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41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41"/>
            <p:cNvSpPr/>
            <p:nvPr/>
          </p:nvSpPr>
          <p:spPr>
            <a:xfrm rot="-589932">
              <a:off x="8490951" y="41851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41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29" name="Google Shape;229;p4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30" name="Google Shape;230;p41"/>
          <p:cNvSpPr txBox="1"/>
          <p:nvPr/>
        </p:nvSpPr>
        <p:spPr>
          <a:xfrm>
            <a:off x="898295" y="596767"/>
            <a:ext cx="80191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9600">
                <a:solidFill>
                  <a:srgbClr val="ADC5B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231" name="Google Shape;231;p41"/>
          <p:cNvSpPr txBox="1"/>
          <p:nvPr/>
        </p:nvSpPr>
        <p:spPr>
          <a:xfrm>
            <a:off x="9715063" y="2629300"/>
            <a:ext cx="80191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9600">
                <a:solidFill>
                  <a:srgbClr val="ADC5B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232" name="Google Shape;232;p41"/>
          <p:cNvSpPr txBox="1"/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41"/>
          <p:cNvSpPr txBox="1"/>
          <p:nvPr>
            <p:ph idx="1" type="body"/>
          </p:nvPr>
        </p:nvSpPr>
        <p:spPr>
          <a:xfrm>
            <a:off x="1945945" y="3679987"/>
            <a:ext cx="7725772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 cap="small">
                <a:solidFill>
                  <a:srgbClr val="ADC5B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34" name="Google Shape;234;p41"/>
          <p:cNvSpPr txBox="1"/>
          <p:nvPr>
            <p:ph idx="2" type="body"/>
          </p:nvPr>
        </p:nvSpPr>
        <p:spPr>
          <a:xfrm>
            <a:off x="1154954" y="5029198"/>
            <a:ext cx="8825659" cy="9978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35" name="Google Shape;235;p41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41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4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4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jeta de nombre" showMasterSp="0">
  <p:cSld name="Tarjeta de nombre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42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241" name="Google Shape;241;p4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4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4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4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42"/>
            <p:cNvSpPr/>
            <p:nvPr/>
          </p:nvSpPr>
          <p:spPr>
            <a:xfrm rot="-589932">
              <a:off x="8490951" y="4193583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42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47" name="Google Shape;247;p4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48" name="Google Shape;248;p42"/>
          <p:cNvSpPr txBox="1"/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42"/>
          <p:cNvSpPr txBox="1"/>
          <p:nvPr>
            <p:ph idx="1" type="body"/>
          </p:nvPr>
        </p:nvSpPr>
        <p:spPr>
          <a:xfrm>
            <a:off x="1154954" y="5029200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0" name="Google Shape;250;p42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42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4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4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3">
  <p:cSld name="Columna 3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3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43"/>
          <p:cNvSpPr txBox="1"/>
          <p:nvPr>
            <p:ph idx="1" type="body"/>
          </p:nvPr>
        </p:nvSpPr>
        <p:spPr>
          <a:xfrm>
            <a:off x="1154954" y="2603500"/>
            <a:ext cx="3129168" cy="5762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57" name="Google Shape;257;p43"/>
          <p:cNvSpPr txBox="1"/>
          <p:nvPr>
            <p:ph idx="2" type="body"/>
          </p:nvPr>
        </p:nvSpPr>
        <p:spPr>
          <a:xfrm>
            <a:off x="1154954" y="3179764"/>
            <a:ext cx="3129168" cy="2847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58" name="Google Shape;258;p43"/>
          <p:cNvSpPr txBox="1"/>
          <p:nvPr>
            <p:ph idx="3" type="body"/>
          </p:nvPr>
        </p:nvSpPr>
        <p:spPr>
          <a:xfrm>
            <a:off x="4512721" y="2603500"/>
            <a:ext cx="3145380" cy="5762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59" name="Google Shape;259;p43"/>
          <p:cNvSpPr txBox="1"/>
          <p:nvPr>
            <p:ph idx="4" type="body"/>
          </p:nvPr>
        </p:nvSpPr>
        <p:spPr>
          <a:xfrm>
            <a:off x="4512721" y="3179764"/>
            <a:ext cx="3145380" cy="2847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60" name="Google Shape;260;p43"/>
          <p:cNvSpPr txBox="1"/>
          <p:nvPr>
            <p:ph idx="5" type="body"/>
          </p:nvPr>
        </p:nvSpPr>
        <p:spPr>
          <a:xfrm>
            <a:off x="7886700" y="2595032"/>
            <a:ext cx="3161029" cy="5847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61" name="Google Shape;261;p43"/>
          <p:cNvSpPr txBox="1"/>
          <p:nvPr>
            <p:ph idx="6" type="body"/>
          </p:nvPr>
        </p:nvSpPr>
        <p:spPr>
          <a:xfrm>
            <a:off x="7886700" y="3179764"/>
            <a:ext cx="3161029" cy="2847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62" name="Google Shape;262;p43"/>
          <p:cNvCxnSpPr/>
          <p:nvPr/>
        </p:nvCxnSpPr>
        <p:spPr>
          <a:xfrm>
            <a:off x="4384991" y="2603500"/>
            <a:ext cx="32564" cy="3423554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3" name="Google Shape;263;p43"/>
          <p:cNvCxnSpPr/>
          <p:nvPr/>
        </p:nvCxnSpPr>
        <p:spPr>
          <a:xfrm>
            <a:off x="7775824" y="2603500"/>
            <a:ext cx="0" cy="3423554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4" name="Google Shape;264;p43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43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6" name="Google Shape;266;p4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de imagen 3">
  <p:cSld name="Columna de imagen 3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4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9" name="Google Shape;269;p44"/>
          <p:cNvSpPr txBox="1"/>
          <p:nvPr>
            <p:ph idx="1" type="body"/>
          </p:nvPr>
        </p:nvSpPr>
        <p:spPr>
          <a:xfrm>
            <a:off x="1154954" y="4532845"/>
            <a:ext cx="3050438" cy="5762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70" name="Google Shape;270;p44"/>
          <p:cNvSpPr/>
          <p:nvPr>
            <p:ph idx="2" type="pic"/>
          </p:nvPr>
        </p:nvSpPr>
        <p:spPr>
          <a:xfrm>
            <a:off x="1334552" y="2610916"/>
            <a:ext cx="2691242" cy="158409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71" name="Google Shape;271;p44"/>
          <p:cNvSpPr txBox="1"/>
          <p:nvPr>
            <p:ph idx="3" type="body"/>
          </p:nvPr>
        </p:nvSpPr>
        <p:spPr>
          <a:xfrm>
            <a:off x="1154954" y="5109107"/>
            <a:ext cx="3050438" cy="9179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72" name="Google Shape;272;p44"/>
          <p:cNvSpPr txBox="1"/>
          <p:nvPr>
            <p:ph idx="4" type="body"/>
          </p:nvPr>
        </p:nvSpPr>
        <p:spPr>
          <a:xfrm>
            <a:off x="4568865" y="4532842"/>
            <a:ext cx="30504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73" name="Google Shape;273;p44"/>
          <p:cNvSpPr/>
          <p:nvPr>
            <p:ph idx="5" type="pic"/>
          </p:nvPr>
        </p:nvSpPr>
        <p:spPr>
          <a:xfrm>
            <a:off x="4748463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74" name="Google Shape;274;p44"/>
          <p:cNvSpPr txBox="1"/>
          <p:nvPr>
            <p:ph idx="6" type="body"/>
          </p:nvPr>
        </p:nvSpPr>
        <p:spPr>
          <a:xfrm>
            <a:off x="4568865" y="5109108"/>
            <a:ext cx="3050438" cy="912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75" name="Google Shape;275;p44"/>
          <p:cNvSpPr txBox="1"/>
          <p:nvPr>
            <p:ph idx="7" type="body"/>
          </p:nvPr>
        </p:nvSpPr>
        <p:spPr>
          <a:xfrm>
            <a:off x="7983433" y="4532842"/>
            <a:ext cx="30504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76" name="Google Shape;276;p44"/>
          <p:cNvSpPr/>
          <p:nvPr>
            <p:ph idx="8" type="pic"/>
          </p:nvPr>
        </p:nvSpPr>
        <p:spPr>
          <a:xfrm>
            <a:off x="8163031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77" name="Google Shape;277;p44"/>
          <p:cNvSpPr txBox="1"/>
          <p:nvPr>
            <p:ph idx="9" type="body"/>
          </p:nvPr>
        </p:nvSpPr>
        <p:spPr>
          <a:xfrm>
            <a:off x="7983433" y="5109107"/>
            <a:ext cx="3050438" cy="9179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78" name="Google Shape;278;p44"/>
          <p:cNvCxnSpPr/>
          <p:nvPr/>
        </p:nvCxnSpPr>
        <p:spPr>
          <a:xfrm>
            <a:off x="4384245" y="2603500"/>
            <a:ext cx="1" cy="3461811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9" name="Google Shape;279;p44"/>
          <p:cNvCxnSpPr/>
          <p:nvPr/>
        </p:nvCxnSpPr>
        <p:spPr>
          <a:xfrm>
            <a:off x="7807352" y="2603500"/>
            <a:ext cx="0" cy="3461811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0" name="Google Shape;280;p44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1" name="Google Shape;281;p44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4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5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45"/>
          <p:cNvSpPr txBox="1"/>
          <p:nvPr>
            <p:ph idx="1" type="body"/>
          </p:nvPr>
        </p:nvSpPr>
        <p:spPr>
          <a:xfrm rot="5400000">
            <a:off x="3855400" y="-105412"/>
            <a:ext cx="3424768" cy="8825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86" name="Google Shape;286;p45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45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4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showMasterSp="0" type="vertTitleAndTx">
  <p:cSld name="VERTICAL_TITLE_AND_VERTICAL_TEXT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4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291" name="Google Shape;291;p4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4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46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4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46"/>
            <p:cNvSpPr/>
            <p:nvPr/>
          </p:nvSpPr>
          <p:spPr>
            <a:xfrm rot="5101749">
              <a:off x="6294738" y="457773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46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46"/>
            <p:cNvSpPr/>
            <p:nvPr/>
          </p:nvSpPr>
          <p:spPr>
            <a:xfrm rot="5400000">
              <a:off x="44492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98" name="Google Shape;298;p46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99" name="Google Shape;299;p46"/>
          <p:cNvSpPr txBox="1"/>
          <p:nvPr>
            <p:ph type="title"/>
          </p:nvPr>
        </p:nvSpPr>
        <p:spPr>
          <a:xfrm rot="5400000">
            <a:off x="6923244" y="2931978"/>
            <a:ext cx="4748591" cy="14415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46"/>
          <p:cNvSpPr txBox="1"/>
          <p:nvPr>
            <p:ph idx="1" type="body"/>
          </p:nvPr>
        </p:nvSpPr>
        <p:spPr>
          <a:xfrm rot="5400000">
            <a:off x="1908671" y="524748"/>
            <a:ext cx="4748591" cy="6256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01" name="Google Shape;301;p46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46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4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4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20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82" name="Google Shape;82;p2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4EB3CF">
                    <a:alpha val="6666"/>
                  </a:srgbClr>
                </a:gs>
                <a:gs pos="36000">
                  <a:srgbClr val="4EB3CF">
                    <a:alpha val="5882"/>
                  </a:srgbClr>
                </a:gs>
                <a:gs pos="69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0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>
              <a:gsLst>
                <a:gs pos="0">
                  <a:srgbClr val="4EB3CF">
                    <a:alpha val="13725"/>
                  </a:srgbClr>
                </a:gs>
                <a:gs pos="36000">
                  <a:srgbClr val="4EB3CF">
                    <a:alpha val="6666"/>
                  </a:srgbClr>
                </a:gs>
                <a:gs pos="66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4EB3CF">
                    <a:alpha val="10980"/>
                  </a:srgbClr>
                </a:gs>
                <a:gs pos="36000">
                  <a:srgbClr val="4EB3CF">
                    <a:alpha val="9803"/>
                  </a:srgbClr>
                </a:gs>
                <a:gs pos="75000">
                  <a:srgbClr val="4EB3CF">
                    <a:alpha val="0"/>
                  </a:srgbClr>
                </a:gs>
                <a:gs pos="100000">
                  <a:srgbClr val="4EB3CF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0"/>
            <p:cNvSpPr/>
            <p:nvPr/>
          </p:nvSpPr>
          <p:spPr>
            <a:xfrm rot="-589932">
              <a:off x="8490951" y="17975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0"/>
            <p:cNvSpPr/>
            <p:nvPr/>
          </p:nvSpPr>
          <p:spPr>
            <a:xfrm>
              <a:off x="459506" y="1866405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88" name="Google Shape;88;p2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89" name="Google Shape;89;p20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0" type="dt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3" name="Google Shape;93;p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46975"/>
            <a:ext cx="12192000" cy="4292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10"/>
          <p:cNvPicPr preferRelativeResize="0"/>
          <p:nvPr/>
        </p:nvPicPr>
        <p:blipFill rotWithShape="1">
          <a:blip r:embed="rId3">
            <a:alphaModFix/>
          </a:blip>
          <a:srcRect b="0" l="0" r="0" t="15657"/>
          <a:stretch/>
        </p:blipFill>
        <p:spPr>
          <a:xfrm>
            <a:off x="3448637" y="0"/>
            <a:ext cx="5294725" cy="2118022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10"/>
          <p:cNvSpPr/>
          <p:nvPr/>
        </p:nvSpPr>
        <p:spPr>
          <a:xfrm>
            <a:off x="2920481" y="2691881"/>
            <a:ext cx="6091153" cy="443205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10"/>
          <p:cNvSpPr txBox="1"/>
          <p:nvPr>
            <p:ph idx="1" type="body"/>
          </p:nvPr>
        </p:nvSpPr>
        <p:spPr>
          <a:xfrm>
            <a:off x="2920481" y="2691881"/>
            <a:ext cx="6923315" cy="3037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s-ES">
                <a:solidFill>
                  <a:schemeClr val="lt1"/>
                </a:solidFill>
              </a:rPr>
              <a:t>24</a:t>
            </a:r>
            <a:r>
              <a:rPr lang="es-ES">
                <a:solidFill>
                  <a:schemeClr val="lt1"/>
                </a:solidFill>
              </a:rPr>
              <a:t> de abril de 2023 - </a:t>
            </a:r>
            <a:r>
              <a:rPr b="1" lang="es-ES">
                <a:solidFill>
                  <a:schemeClr val="lt1"/>
                </a:solidFill>
              </a:rPr>
              <a:t>23 de junio de 2023</a:t>
            </a:r>
            <a:endParaRPr b="1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(Impreso + Digital)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s-ES"/>
              <a:t>Contraloría del Estado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Av. Vallarta 1252, Col. Americana, Guadalajara, Jal. CP. 44160.</a:t>
            </a:r>
            <a:endParaRPr/>
          </a:p>
        </p:txBody>
      </p:sp>
      <p:sp>
        <p:nvSpPr>
          <p:cNvPr id="391" name="Google Shape;391;p10"/>
          <p:cNvSpPr/>
          <p:nvPr/>
        </p:nvSpPr>
        <p:spPr>
          <a:xfrm>
            <a:off x="0" y="4386945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10"/>
          <p:cNvSpPr/>
          <p:nvPr/>
        </p:nvSpPr>
        <p:spPr>
          <a:xfrm rot="10800000">
            <a:off x="9742714" y="0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11"/>
          <p:cNvPicPr preferRelativeResize="0"/>
          <p:nvPr/>
        </p:nvPicPr>
        <p:blipFill rotWithShape="1">
          <a:blip r:embed="rId3">
            <a:alphaModFix/>
          </a:blip>
          <a:srcRect b="15210" l="10364" r="62978" t="15210"/>
          <a:stretch/>
        </p:blipFill>
        <p:spPr>
          <a:xfrm>
            <a:off x="4189979" y="1460634"/>
            <a:ext cx="945902" cy="1234440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11"/>
          <p:cNvSpPr txBox="1"/>
          <p:nvPr>
            <p:ph type="title"/>
          </p:nvPr>
        </p:nvSpPr>
        <p:spPr>
          <a:xfrm>
            <a:off x="929755" y="250472"/>
            <a:ext cx="2858082" cy="1292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</a:pPr>
            <a:r>
              <a:rPr b="1" lang="es-ES" sz="3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Premios		</a:t>
            </a:r>
            <a:endParaRPr sz="3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1"/>
          <p:cNvSpPr txBox="1"/>
          <p:nvPr/>
        </p:nvSpPr>
        <p:spPr>
          <a:xfrm>
            <a:off x="1098089" y="1873105"/>
            <a:ext cx="231712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Etapa Estatal:</a:t>
            </a:r>
            <a:endParaRPr sz="280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11"/>
          <p:cNvSpPr/>
          <p:nvPr/>
        </p:nvSpPr>
        <p:spPr>
          <a:xfrm>
            <a:off x="1098089" y="4297967"/>
            <a:ext cx="2305952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Etapa Federal:</a:t>
            </a:r>
            <a:endParaRPr sz="280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11"/>
          <p:cNvSpPr txBox="1"/>
          <p:nvPr/>
        </p:nvSpPr>
        <p:spPr>
          <a:xfrm>
            <a:off x="1745728" y="4634187"/>
            <a:ext cx="11915192" cy="1278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s-E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$60,000.00                          $50,000.00                           $40,000.00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y  reconocimiento               y reconocimiento                y reconocimiento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2" name="Google Shape;402;p11"/>
          <p:cNvPicPr preferRelativeResize="0"/>
          <p:nvPr/>
        </p:nvPicPr>
        <p:blipFill rotWithShape="1">
          <a:blip r:embed="rId3">
            <a:alphaModFix/>
          </a:blip>
          <a:srcRect b="15851" l="39875" r="34819" t="19078"/>
          <a:stretch/>
        </p:blipFill>
        <p:spPr>
          <a:xfrm>
            <a:off x="6685406" y="1467243"/>
            <a:ext cx="960120" cy="123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1"/>
          <p:cNvPicPr preferRelativeResize="0"/>
          <p:nvPr/>
        </p:nvPicPr>
        <p:blipFill rotWithShape="1">
          <a:blip r:embed="rId3">
            <a:alphaModFix/>
          </a:blip>
          <a:srcRect b="12909" l="63132" r="10433" t="18206"/>
          <a:stretch/>
        </p:blipFill>
        <p:spPr>
          <a:xfrm>
            <a:off x="8950523" y="1452699"/>
            <a:ext cx="947419" cy="123444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11"/>
          <p:cNvSpPr txBox="1"/>
          <p:nvPr/>
        </p:nvSpPr>
        <p:spPr>
          <a:xfrm>
            <a:off x="1860409" y="2726632"/>
            <a:ext cx="11915192" cy="951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s-E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</a:t>
            </a: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Reconocimiento  	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y pase a etapa federal              Reconocimiento              Reconocimiento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11"/>
          <p:cNvSpPr/>
          <p:nvPr/>
        </p:nvSpPr>
        <p:spPr>
          <a:xfrm>
            <a:off x="1098089" y="3581400"/>
            <a:ext cx="9550861" cy="96839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6" name="Google Shape;406;p11"/>
          <p:cNvPicPr preferRelativeResize="0"/>
          <p:nvPr/>
        </p:nvPicPr>
        <p:blipFill rotWithShape="1">
          <a:blip r:embed="rId3">
            <a:alphaModFix/>
          </a:blip>
          <a:srcRect b="15210" l="10364" r="62978" t="15210"/>
          <a:stretch/>
        </p:blipFill>
        <p:spPr>
          <a:xfrm>
            <a:off x="4189979" y="3975234"/>
            <a:ext cx="945902" cy="123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11"/>
          <p:cNvPicPr preferRelativeResize="0"/>
          <p:nvPr/>
        </p:nvPicPr>
        <p:blipFill rotWithShape="1">
          <a:blip r:embed="rId3">
            <a:alphaModFix/>
          </a:blip>
          <a:srcRect b="15851" l="39875" r="34819" t="19078"/>
          <a:stretch/>
        </p:blipFill>
        <p:spPr>
          <a:xfrm>
            <a:off x="6685406" y="3981843"/>
            <a:ext cx="960120" cy="123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11"/>
          <p:cNvPicPr preferRelativeResize="0"/>
          <p:nvPr/>
        </p:nvPicPr>
        <p:blipFill rotWithShape="1">
          <a:blip r:embed="rId3">
            <a:alphaModFix/>
          </a:blip>
          <a:srcRect b="12909" l="63132" r="10433" t="18206"/>
          <a:stretch/>
        </p:blipFill>
        <p:spPr>
          <a:xfrm>
            <a:off x="8950523" y="3967299"/>
            <a:ext cx="947419" cy="123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2"/>
          <p:cNvSpPr txBox="1"/>
          <p:nvPr>
            <p:ph type="title"/>
          </p:nvPr>
        </p:nvSpPr>
        <p:spPr>
          <a:xfrm>
            <a:off x="838200" y="5955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b="1" lang="es-ES">
                <a:solidFill>
                  <a:schemeClr val="lt1"/>
                </a:solidFill>
              </a:rPr>
              <a:t>Resultados</a:t>
            </a:r>
            <a:br>
              <a:rPr b="1" lang="es-ES">
                <a:solidFill>
                  <a:schemeClr val="lt1"/>
                </a:solidFill>
              </a:rPr>
            </a:br>
            <a:r>
              <a:rPr b="1" lang="es-ES" sz="3200">
                <a:solidFill>
                  <a:schemeClr val="lt1"/>
                </a:solidFill>
              </a:rPr>
              <a:t>Etapa Estatal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14" name="Google Shape;414;p12"/>
          <p:cNvSpPr txBox="1"/>
          <p:nvPr>
            <p:ph idx="1" type="body"/>
          </p:nvPr>
        </p:nvSpPr>
        <p:spPr>
          <a:xfrm>
            <a:off x="838200" y="2650913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es-ES" sz="320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27</a:t>
            </a:r>
            <a:r>
              <a:rPr lang="es-ES" sz="320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 de octubre de 2022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es-ES" sz="3200">
                <a:latin typeface="Calibri"/>
                <a:ea typeface="Calibri"/>
                <a:cs typeface="Calibri"/>
                <a:sym typeface="Calibri"/>
              </a:rPr>
              <a:t>Redes y sitios web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415" name="Google Shape;415;p12"/>
          <p:cNvPicPr preferRelativeResize="0"/>
          <p:nvPr/>
        </p:nvPicPr>
        <p:blipFill rotWithShape="1">
          <a:blip r:embed="rId3">
            <a:alphaModFix/>
          </a:blip>
          <a:srcRect b="24774" l="2083" r="49999" t="22546"/>
          <a:stretch/>
        </p:blipFill>
        <p:spPr>
          <a:xfrm>
            <a:off x="496264" y="4201394"/>
            <a:ext cx="3863188" cy="2654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12"/>
          <p:cNvPicPr preferRelativeResize="0"/>
          <p:nvPr/>
        </p:nvPicPr>
        <p:blipFill rotWithShape="1">
          <a:blip r:embed="rId4">
            <a:alphaModFix/>
          </a:blip>
          <a:srcRect b="7654" l="46709" r="4320" t="72262"/>
          <a:stretch/>
        </p:blipFill>
        <p:spPr>
          <a:xfrm>
            <a:off x="5538528" y="4685645"/>
            <a:ext cx="5815272" cy="1490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3"/>
          <p:cNvSpPr txBox="1"/>
          <p:nvPr>
            <p:ph idx="1" type="body"/>
          </p:nvPr>
        </p:nvSpPr>
        <p:spPr>
          <a:xfrm>
            <a:off x="1351750" y="505375"/>
            <a:ext cx="8094300" cy="57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rPr b="1" lang="es-ES">
                <a:solidFill>
                  <a:schemeClr val="accent6"/>
                </a:solidFill>
              </a:rPr>
              <a:t>Quedan excluidos: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</a:pPr>
            <a:r>
              <a:rPr lang="es-ES"/>
              <a:t>Servidores públicos.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</a:pPr>
            <a:r>
              <a:rPr lang="es-ES"/>
              <a:t>Los trabajos que hayan sido declarados ganadores en ediciones anteriores.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rPr b="1" lang="es-ES">
                <a:solidFill>
                  <a:schemeClr val="accent6"/>
                </a:solidFill>
              </a:rPr>
              <a:t>Causas de descalificación: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</a:pPr>
            <a:r>
              <a:rPr lang="es-ES"/>
              <a:t>No reunir los requisitos señalados en la convocatoria.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</a:pPr>
            <a:r>
              <a:rPr lang="es-ES"/>
              <a:t>Detectar que el trabajo sea copia, imitación o plagio de otro trabajo.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422" name="Google Shape;422;p13"/>
          <p:cNvPicPr preferRelativeResize="0"/>
          <p:nvPr/>
        </p:nvPicPr>
        <p:blipFill rotWithShape="1">
          <a:blip r:embed="rId3">
            <a:alphaModFix/>
          </a:blip>
          <a:srcRect b="-3971" l="-14677" r="-7841" t="-5426"/>
          <a:stretch/>
        </p:blipFill>
        <p:spPr>
          <a:xfrm>
            <a:off x="9672475" y="4649625"/>
            <a:ext cx="2350824" cy="209895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13"/>
          <p:cNvSpPr/>
          <p:nvPr/>
        </p:nvSpPr>
        <p:spPr>
          <a:xfrm>
            <a:off x="0" y="4386945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13"/>
          <p:cNvSpPr/>
          <p:nvPr/>
        </p:nvSpPr>
        <p:spPr>
          <a:xfrm rot="10800000">
            <a:off x="9742714" y="0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5"/>
          <p:cNvSpPr/>
          <p:nvPr/>
        </p:nvSpPr>
        <p:spPr>
          <a:xfrm>
            <a:off x="542545" y="347471"/>
            <a:ext cx="11100816" cy="1801368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15"/>
          <p:cNvSpPr txBox="1"/>
          <p:nvPr>
            <p:ph type="title"/>
          </p:nvPr>
        </p:nvSpPr>
        <p:spPr>
          <a:xfrm>
            <a:off x="838200" y="58521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1" lang="es-ES">
                <a:solidFill>
                  <a:schemeClr val="lt1"/>
                </a:solidFill>
              </a:rPr>
              <a:t>Asesoría e informes.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31" name="Google Shape;431;p15"/>
          <p:cNvSpPr txBox="1"/>
          <p:nvPr/>
        </p:nvSpPr>
        <p:spPr>
          <a:xfrm>
            <a:off x="2552139" y="2523948"/>
            <a:ext cx="7268763" cy="2185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lang="es-ES" sz="32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Contraloría del Estado de Jalisco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None/>
            </a:pPr>
            <a:r>
              <a:rPr lang="es-E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Av. Vallarta, Núm. 1252, Colonia Americana, Guadalajara, Jalisco. CP. 44160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Calibri"/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lang="es-ES" sz="32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Teléfono:</a:t>
            </a:r>
            <a:endParaRPr/>
          </a:p>
        </p:txBody>
      </p:sp>
      <p:pic>
        <p:nvPicPr>
          <p:cNvPr id="432" name="Google Shape;432;p15"/>
          <p:cNvPicPr preferRelativeResize="0"/>
          <p:nvPr/>
        </p:nvPicPr>
        <p:blipFill rotWithShape="1">
          <a:blip r:embed="rId3">
            <a:alphaModFix/>
          </a:blip>
          <a:srcRect b="8491" l="0" r="0" t="88771"/>
          <a:stretch/>
        </p:blipFill>
        <p:spPr>
          <a:xfrm>
            <a:off x="2552139" y="4709162"/>
            <a:ext cx="7764624" cy="345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6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cono&#10;&#10;Descripción generada automáticamente" id="438" name="Google Shape;43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6947" y="1892943"/>
            <a:ext cx="5938106" cy="4394199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16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16"/>
          <p:cNvSpPr txBox="1"/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b="1" lang="es-E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Espacio de preguntas y respuestas.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0495" y="639762"/>
            <a:ext cx="6540834" cy="104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0798" y="113808"/>
            <a:ext cx="5301342" cy="68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2"/>
          <p:cNvSpPr/>
          <p:nvPr/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"/>
          <p:cNvSpPr txBox="1"/>
          <p:nvPr>
            <p:ph type="title"/>
          </p:nvPr>
        </p:nvSpPr>
        <p:spPr>
          <a:xfrm>
            <a:off x="359228" y="640080"/>
            <a:ext cx="4691743" cy="55788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b="1" lang="es-E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CPCE-F </a:t>
            </a:r>
            <a:br>
              <a:rPr b="1" lang="es-E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s-E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Comisión Permanente de Contralores Estados-Federación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"/>
          <p:cNvSpPr/>
          <p:nvPr/>
        </p:nvSpPr>
        <p:spPr>
          <a:xfrm>
            <a:off x="-1" y="10886"/>
            <a:ext cx="12192001" cy="3429000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3"/>
          <p:cNvSpPr txBox="1"/>
          <p:nvPr>
            <p:ph type="title"/>
          </p:nvPr>
        </p:nvSpPr>
        <p:spPr>
          <a:xfrm>
            <a:off x="3711564" y="946854"/>
            <a:ext cx="4844606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s-E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Etapas</a:t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"/>
          <p:cNvSpPr txBox="1"/>
          <p:nvPr>
            <p:ph idx="1" type="body"/>
          </p:nvPr>
        </p:nvSpPr>
        <p:spPr>
          <a:xfrm>
            <a:off x="6913503" y="1003810"/>
            <a:ext cx="3295261" cy="1580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b="1" lang="es-E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Estatal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b="1" lang="es-E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Federal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325" name="Google Shape;325;p3"/>
          <p:cNvSpPr txBox="1"/>
          <p:nvPr/>
        </p:nvSpPr>
        <p:spPr>
          <a:xfrm>
            <a:off x="565593" y="436795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Categorías</a:t>
            </a:r>
            <a:endParaRPr b="0" i="0" sz="32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74454" y="1067764"/>
            <a:ext cx="1152445" cy="115244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"/>
          <p:cNvSpPr txBox="1"/>
          <p:nvPr/>
        </p:nvSpPr>
        <p:spPr>
          <a:xfrm>
            <a:off x="4097691" y="4441148"/>
            <a:ext cx="7716417" cy="1787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</a:pPr>
            <a:r>
              <a:rPr b="1" i="0" lang="es-ES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1ra.</a:t>
            </a:r>
            <a:r>
              <a:rPr b="1" i="0" lang="es-E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“Acciones de los Comités de Contraloría Social”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</a:pPr>
            <a:r>
              <a:rPr b="1" i="0" lang="es-ES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2da. </a:t>
            </a:r>
            <a:r>
              <a:rPr b="1" i="0" lang="es-E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“Acciones de vigilancia ciudadana en la gestión pública”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8" name="Google Shape;32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1468" y="4481210"/>
            <a:ext cx="1152445" cy="1152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4"/>
          <p:cNvPicPr preferRelativeResize="0"/>
          <p:nvPr/>
        </p:nvPicPr>
        <p:blipFill rotWithShape="1">
          <a:blip r:embed="rId3">
            <a:alphaModFix/>
          </a:blip>
          <a:srcRect b="14478" l="-1" r="4" t="21296"/>
          <a:stretch/>
        </p:blipFill>
        <p:spPr>
          <a:xfrm>
            <a:off x="486920" y="2862944"/>
            <a:ext cx="6218680" cy="2865752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"/>
          <p:cNvSpPr txBox="1"/>
          <p:nvPr>
            <p:ph type="title"/>
          </p:nvPr>
        </p:nvSpPr>
        <p:spPr>
          <a:xfrm>
            <a:off x="886100" y="412787"/>
            <a:ext cx="10968447" cy="1655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Categoría:  </a:t>
            </a:r>
            <a:br>
              <a:rPr lang="es-E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Acciones de los Comités de Contraloría Social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4"/>
          <p:cNvSpPr txBox="1"/>
          <p:nvPr>
            <p:ph idx="1" type="body"/>
          </p:nvPr>
        </p:nvSpPr>
        <p:spPr>
          <a:xfrm>
            <a:off x="6912429" y="2788918"/>
            <a:ext cx="4438323" cy="37560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rPr b="1" lang="es-ES" sz="1800">
                <a:solidFill>
                  <a:schemeClr val="accent6"/>
                </a:solidFill>
              </a:rPr>
              <a:t>Objetivo.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ES" sz="1800"/>
              <a:t>Incentivar y reconocer las mejores prácticas de los Comités de Contraloría Social (CCS).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rPr b="1" lang="es-ES" sz="1800">
                <a:solidFill>
                  <a:schemeClr val="accent6"/>
                </a:solidFill>
              </a:rPr>
              <a:t>Requisitos del Comité de Contraloría Social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</a:pPr>
            <a:r>
              <a:rPr lang="es-ES" sz="1800"/>
              <a:t>Constitución, renovación o reintegración (</a:t>
            </a:r>
            <a:r>
              <a:rPr b="1" lang="es-ES" sz="1800"/>
              <a:t>2022 y 2023). </a:t>
            </a:r>
            <a:r>
              <a:rPr lang="es-ES" sz="1800"/>
              <a:t>Contar su acta.</a:t>
            </a:r>
            <a:endParaRPr b="1" sz="1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</a:pPr>
            <a:r>
              <a:rPr b="1" lang="es-ES" sz="1800"/>
              <a:t>Ser o haber sido beneficiario del programa </a:t>
            </a:r>
            <a:r>
              <a:rPr lang="es-ES" sz="1800"/>
              <a:t>que se vigiló.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  <a:p>
            <a:pPr indent="-1206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</p:txBody>
      </p:sp>
      <p:sp>
        <p:nvSpPr>
          <p:cNvPr id="336" name="Google Shape;336;p4"/>
          <p:cNvSpPr/>
          <p:nvPr/>
        </p:nvSpPr>
        <p:spPr>
          <a:xfrm>
            <a:off x="542545" y="347471"/>
            <a:ext cx="11100816" cy="1801368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4"/>
          <p:cNvSpPr txBox="1"/>
          <p:nvPr/>
        </p:nvSpPr>
        <p:spPr>
          <a:xfrm>
            <a:off x="794660" y="522514"/>
            <a:ext cx="1096844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Categoría: </a:t>
            </a:r>
            <a:br>
              <a:rPr b="1" i="0" lang="es-E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s-E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b="1" i="0" lang="es-ES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Acciones de los Comités de Contraloría Social”</a:t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"/>
          <p:cNvSpPr/>
          <p:nvPr/>
        </p:nvSpPr>
        <p:spPr>
          <a:xfrm rot="-5400000">
            <a:off x="9731830" y="4397829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5"/>
          <p:cNvSpPr txBox="1"/>
          <p:nvPr>
            <p:ph type="title"/>
          </p:nvPr>
        </p:nvSpPr>
        <p:spPr>
          <a:xfrm>
            <a:off x="337459" y="1188637"/>
            <a:ext cx="3178627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b="1" lang="es-ES" sz="3200">
                <a:solidFill>
                  <a:schemeClr val="accent6"/>
                </a:solidFill>
              </a:rPr>
              <a:t>Categoría: </a:t>
            </a:r>
            <a:br>
              <a:rPr b="1" lang="es-ES" sz="3200">
                <a:solidFill>
                  <a:schemeClr val="accent6"/>
                </a:solidFill>
              </a:rPr>
            </a:br>
            <a:r>
              <a:rPr b="1" lang="es-ES" sz="2400">
                <a:solidFill>
                  <a:schemeClr val="accent6"/>
                </a:solidFill>
              </a:rPr>
              <a:t>Acciones de los Comités </a:t>
            </a:r>
            <a:br>
              <a:rPr b="1" lang="es-ES" sz="2400">
                <a:solidFill>
                  <a:schemeClr val="accent6"/>
                </a:solidFill>
              </a:rPr>
            </a:br>
            <a:r>
              <a:rPr b="1" lang="es-ES" sz="2400">
                <a:solidFill>
                  <a:schemeClr val="accent6"/>
                </a:solidFill>
              </a:rPr>
              <a:t>de Contraloría Social</a:t>
            </a:r>
            <a:endParaRPr sz="2400">
              <a:solidFill>
                <a:schemeClr val="accent6"/>
              </a:solidFill>
            </a:endParaRPr>
          </a:p>
        </p:txBody>
      </p:sp>
      <p:sp>
        <p:nvSpPr>
          <p:cNvPr id="344" name="Google Shape;344;p5"/>
          <p:cNvSpPr txBox="1"/>
          <p:nvPr>
            <p:ph idx="1" type="body"/>
          </p:nvPr>
        </p:nvSpPr>
        <p:spPr>
          <a:xfrm>
            <a:off x="4049487" y="963068"/>
            <a:ext cx="7946570" cy="5285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None/>
            </a:pPr>
            <a:r>
              <a:rPr lang="es-ES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Requisitos del trabajo a presentar.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•"/>
            </a:pPr>
            <a:r>
              <a:rPr b="1" lang="es-ES" sz="2200"/>
              <a:t>15 cuartillas a 50 </a:t>
            </a:r>
            <a:r>
              <a:rPr lang="es-ES" sz="2200"/>
              <a:t>(mano, máquina de escribir o computadora).</a:t>
            </a:r>
            <a:endParaRPr sz="2200"/>
          </a:p>
          <a:p>
            <a:pPr indent="-22860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•"/>
            </a:pPr>
            <a:r>
              <a:rPr lang="es-ES" sz="2200"/>
              <a:t>La evidencia adicional se agregará como </a:t>
            </a:r>
            <a:r>
              <a:rPr b="1" lang="es-ES" sz="2200"/>
              <a:t>anexo (no cuenta en número de cuartillas).</a:t>
            </a:r>
            <a:endParaRPr sz="2200"/>
          </a:p>
          <a:p>
            <a:pPr indent="-22860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•"/>
            </a:pPr>
            <a:r>
              <a:rPr lang="es-ES" sz="2200"/>
              <a:t>Entregar versión </a:t>
            </a:r>
            <a:r>
              <a:rPr b="1" lang="es-ES" sz="2200"/>
              <a:t>impresa y electrónica (CD, USB)</a:t>
            </a:r>
            <a:r>
              <a:rPr lang="es-ES" sz="2200"/>
              <a:t>.</a:t>
            </a:r>
            <a:endParaRPr sz="2200"/>
          </a:p>
          <a:p>
            <a:pPr indent="-22860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•"/>
            </a:pPr>
            <a:r>
              <a:rPr lang="es-ES" sz="2200"/>
              <a:t>Redacción en lengua o dialecto distinto al español pero acompañada de su </a:t>
            </a:r>
            <a:r>
              <a:rPr b="1" lang="es-ES" sz="2200"/>
              <a:t>traducción</a:t>
            </a:r>
            <a:r>
              <a:rPr lang="es-ES" sz="2200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•"/>
            </a:pPr>
            <a:r>
              <a:rPr lang="es-ES" sz="2200"/>
              <a:t>Cumplir con la siguiente </a:t>
            </a:r>
            <a:r>
              <a:rPr b="1" lang="es-ES" sz="2200"/>
              <a:t>estructura. </a:t>
            </a:r>
            <a:endParaRPr b="1" sz="2200"/>
          </a:p>
          <a:p>
            <a:pPr indent="-533400" lvl="0" marL="533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/>
              <a:t>        </a:t>
            </a:r>
            <a:r>
              <a:rPr lang="es-ES" sz="2200">
                <a:solidFill>
                  <a:schemeClr val="accent6"/>
                </a:solidFill>
              </a:rPr>
              <a:t>I.</a:t>
            </a:r>
            <a:r>
              <a:rPr lang="es-ES" sz="2200"/>
              <a:t> Portada.</a:t>
            </a:r>
            <a:r>
              <a:rPr lang="es-ES" sz="2200"/>
              <a:t> </a:t>
            </a:r>
            <a:endParaRPr/>
          </a:p>
          <a:p>
            <a:pPr indent="-533400" lvl="0" marL="533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/>
              <a:t> </a:t>
            </a:r>
            <a:r>
              <a:rPr lang="es-ES" sz="2200"/>
              <a:t>      </a:t>
            </a:r>
            <a:r>
              <a:rPr lang="es-ES" sz="2200">
                <a:solidFill>
                  <a:schemeClr val="accent6"/>
                </a:solidFill>
              </a:rPr>
              <a:t>II.</a:t>
            </a:r>
            <a:r>
              <a:rPr lang="es-ES" sz="2200"/>
              <a:t> Acta constitutiva    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/>
              <a:t>      </a:t>
            </a:r>
            <a:r>
              <a:rPr lang="es-ES" sz="2200">
                <a:solidFill>
                  <a:schemeClr val="accent6"/>
                </a:solidFill>
              </a:rPr>
              <a:t>III.</a:t>
            </a:r>
            <a:r>
              <a:rPr lang="es-ES" sz="2200"/>
              <a:t> </a:t>
            </a:r>
            <a:r>
              <a:rPr lang="es-ES" sz="2200"/>
              <a:t>Desarrollo del trabajo.</a:t>
            </a:r>
            <a:r>
              <a:rPr lang="es-ES" sz="2200"/>
              <a:t> </a:t>
            </a:r>
            <a:endParaRPr/>
          </a:p>
          <a:p>
            <a:pPr indent="0" lvl="0" marL="35401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</a:pPr>
            <a:r>
              <a:rPr lang="es-ES" sz="2200">
                <a:solidFill>
                  <a:schemeClr val="accent6"/>
                </a:solidFill>
              </a:rPr>
              <a:t>      -</a:t>
            </a:r>
            <a:r>
              <a:rPr lang="es-ES" sz="2200"/>
              <a:t>Acciones de Contraloría Social</a:t>
            </a:r>
            <a:endParaRPr sz="2200"/>
          </a:p>
          <a:p>
            <a:pPr indent="0" lvl="0" marL="35401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</a:pPr>
            <a:r>
              <a:rPr lang="es-ES" sz="2200"/>
              <a:t>      </a:t>
            </a:r>
            <a:r>
              <a:rPr lang="es-ES" sz="2200">
                <a:solidFill>
                  <a:schemeClr val="accent6"/>
                </a:solidFill>
              </a:rPr>
              <a:t>-</a:t>
            </a:r>
            <a:r>
              <a:rPr lang="es-ES" sz="2200"/>
              <a:t>Beneficios a la comunidad. </a:t>
            </a:r>
            <a:endParaRPr sz="2200"/>
          </a:p>
          <a:p>
            <a:pPr indent="-14605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300"/>
              <a:buNone/>
            </a:pPr>
            <a:r>
              <a:t/>
            </a:r>
            <a:endParaRPr sz="1300"/>
          </a:p>
        </p:txBody>
      </p:sp>
      <p:cxnSp>
        <p:nvCxnSpPr>
          <p:cNvPr id="345" name="Google Shape;345;p5"/>
          <p:cNvCxnSpPr/>
          <p:nvPr/>
        </p:nvCxnSpPr>
        <p:spPr>
          <a:xfrm>
            <a:off x="3744686" y="881743"/>
            <a:ext cx="0" cy="5366656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46" name="Google Shape;346;p5"/>
          <p:cNvSpPr/>
          <p:nvPr/>
        </p:nvSpPr>
        <p:spPr>
          <a:xfrm>
            <a:off x="337459" y="381000"/>
            <a:ext cx="11517082" cy="6008914"/>
          </a:xfrm>
          <a:prstGeom prst="rect">
            <a:avLst/>
          </a:prstGeom>
          <a:noFill/>
          <a:ln cap="flat" cmpd="sng" w="12700">
            <a:solidFill>
              <a:srgbClr val="AEAB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9144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"/>
          <p:cNvSpPr/>
          <p:nvPr/>
        </p:nvSpPr>
        <p:spPr>
          <a:xfrm rot="-5400000">
            <a:off x="9731830" y="4397829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6"/>
          <p:cNvSpPr txBox="1"/>
          <p:nvPr>
            <p:ph type="title"/>
          </p:nvPr>
        </p:nvSpPr>
        <p:spPr>
          <a:xfrm>
            <a:off x="337459" y="1188637"/>
            <a:ext cx="3178627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b="1" lang="es-ES" sz="3200">
                <a:solidFill>
                  <a:schemeClr val="accent6"/>
                </a:solidFill>
              </a:rPr>
              <a:t>Categoría: </a:t>
            </a:r>
            <a:br>
              <a:rPr b="1" lang="es-ES" sz="3200">
                <a:solidFill>
                  <a:schemeClr val="accent6"/>
                </a:solidFill>
              </a:rPr>
            </a:br>
            <a:r>
              <a:rPr b="1" lang="es-ES" sz="2400">
                <a:solidFill>
                  <a:schemeClr val="accent6"/>
                </a:solidFill>
              </a:rPr>
              <a:t>Acciones de los Comités </a:t>
            </a:r>
            <a:br>
              <a:rPr b="1" lang="es-ES" sz="2400">
                <a:solidFill>
                  <a:schemeClr val="accent6"/>
                </a:solidFill>
              </a:rPr>
            </a:br>
            <a:r>
              <a:rPr b="1" lang="es-ES" sz="2400">
                <a:solidFill>
                  <a:schemeClr val="accent6"/>
                </a:solidFill>
              </a:rPr>
              <a:t>de Contraloría Social</a:t>
            </a:r>
            <a:endParaRPr sz="2400">
              <a:solidFill>
                <a:schemeClr val="accent6"/>
              </a:solidFill>
            </a:endParaRPr>
          </a:p>
        </p:txBody>
      </p:sp>
      <p:sp>
        <p:nvSpPr>
          <p:cNvPr id="353" name="Google Shape;353;p6"/>
          <p:cNvSpPr txBox="1"/>
          <p:nvPr>
            <p:ph idx="1" type="body"/>
          </p:nvPr>
        </p:nvSpPr>
        <p:spPr>
          <a:xfrm>
            <a:off x="4049487" y="963068"/>
            <a:ext cx="7567200" cy="528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None/>
            </a:pPr>
            <a:r>
              <a:rPr lang="es-ES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Elementos a evaluar del CCS.</a:t>
            </a:r>
            <a:endParaRPr sz="36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Acta de constitución, renovación o reintegración/ejercicios fiscales </a:t>
            </a:r>
            <a:r>
              <a:rPr b="1" lang="es-ES" sz="2000"/>
              <a:t>2022 y 2023</a:t>
            </a:r>
            <a:r>
              <a:rPr lang="es-ES" sz="2000"/>
              <a:t>.</a:t>
            </a:r>
            <a:endParaRPr sz="2000"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b="1" lang="es-ES" sz="2000"/>
              <a:t>Evidencias de las actividades </a:t>
            </a:r>
            <a:r>
              <a:rPr lang="es-ES" sz="2000"/>
              <a:t>de Contraloría Social realizadas.</a:t>
            </a:r>
            <a:endParaRPr sz="2000"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Informes, cédulas de vigilancia o documentos similares (</a:t>
            </a:r>
            <a:r>
              <a:rPr b="1" lang="es-ES" sz="2000"/>
              <a:t>registro de la supervisión realizada)</a:t>
            </a:r>
            <a:r>
              <a:rPr lang="es-ES" sz="2000"/>
              <a:t>.</a:t>
            </a:r>
            <a:endParaRPr sz="2000"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Evidencias de acciones de difusión por el CCS </a:t>
            </a:r>
            <a:r>
              <a:rPr b="1" lang="es-ES" sz="2000"/>
              <a:t>para informar a los beneficiarios </a:t>
            </a:r>
            <a:r>
              <a:rPr lang="es-ES" sz="2000"/>
              <a:t>las acciones y resultados de su vigilancia.</a:t>
            </a:r>
            <a:endParaRPr sz="2000"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En caso de existir </a:t>
            </a:r>
            <a:r>
              <a:rPr b="1" lang="es-ES" sz="2000"/>
              <a:t>quejas y denuncias</a:t>
            </a:r>
            <a:r>
              <a:rPr lang="es-ES" sz="2000"/>
              <a:t>, incluir la evidencia y el seguimiento.</a:t>
            </a:r>
            <a:endParaRPr sz="2000"/>
          </a:p>
          <a:p>
            <a:pPr indent="-14605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300"/>
              <a:buNone/>
            </a:pPr>
            <a:r>
              <a:t/>
            </a:r>
            <a:endParaRPr sz="1300"/>
          </a:p>
        </p:txBody>
      </p:sp>
      <p:cxnSp>
        <p:nvCxnSpPr>
          <p:cNvPr id="354" name="Google Shape;354;p6"/>
          <p:cNvCxnSpPr/>
          <p:nvPr/>
        </p:nvCxnSpPr>
        <p:spPr>
          <a:xfrm>
            <a:off x="3744686" y="881743"/>
            <a:ext cx="0" cy="5366656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5" name="Google Shape;355;p6"/>
          <p:cNvSpPr/>
          <p:nvPr/>
        </p:nvSpPr>
        <p:spPr>
          <a:xfrm>
            <a:off x="337459" y="381000"/>
            <a:ext cx="11517082" cy="6008914"/>
          </a:xfrm>
          <a:prstGeom prst="rect">
            <a:avLst/>
          </a:prstGeom>
          <a:noFill/>
          <a:ln cap="flat" cmpd="sng" w="12700">
            <a:solidFill>
              <a:srgbClr val="AEAB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7"/>
          <p:cNvSpPr/>
          <p:nvPr/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7"/>
          <p:cNvPicPr preferRelativeResize="0"/>
          <p:nvPr/>
        </p:nvPicPr>
        <p:blipFill rotWithShape="1">
          <a:blip r:embed="rId3">
            <a:alphaModFix/>
          </a:blip>
          <a:srcRect b="12490" l="0" r="3" t="9256"/>
          <a:stretch/>
        </p:blipFill>
        <p:spPr>
          <a:xfrm>
            <a:off x="841248" y="2516777"/>
            <a:ext cx="6236208" cy="366018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7"/>
          <p:cNvSpPr txBox="1"/>
          <p:nvPr>
            <p:ph idx="1" type="body"/>
          </p:nvPr>
        </p:nvSpPr>
        <p:spPr>
          <a:xfrm>
            <a:off x="7546847" y="2516777"/>
            <a:ext cx="3957797" cy="36601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</a:pPr>
            <a:r>
              <a:rPr lang="es-ES" sz="2200">
                <a:solidFill>
                  <a:schemeClr val="accent6"/>
                </a:solidFill>
              </a:rPr>
              <a:t>Objetivo.</a:t>
            </a:r>
            <a:r>
              <a:rPr lang="es-ES" sz="2200"/>
              <a:t> 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Generar propuestas de mejora a las acciones de vigilancia ciudadana en la gestión pública, la rendición de cuentas o incidencia en el combate a la corrupción, desde la sociedad civil organizada o la sociedad en general.	 </a:t>
            </a:r>
            <a:endParaRPr sz="2000"/>
          </a:p>
        </p:txBody>
      </p:sp>
      <p:sp>
        <p:nvSpPr>
          <p:cNvPr id="364" name="Google Shape;364;p7"/>
          <p:cNvSpPr/>
          <p:nvPr/>
        </p:nvSpPr>
        <p:spPr>
          <a:xfrm>
            <a:off x="542545" y="347471"/>
            <a:ext cx="11100816" cy="1801368"/>
          </a:xfrm>
          <a:prstGeom prst="rect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7"/>
          <p:cNvSpPr txBox="1"/>
          <p:nvPr>
            <p:ph type="title"/>
          </p:nvPr>
        </p:nvSpPr>
        <p:spPr>
          <a:xfrm>
            <a:off x="838200" y="58521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b="1" lang="es-ES">
                <a:solidFill>
                  <a:schemeClr val="lt1"/>
                </a:solidFill>
              </a:rPr>
              <a:t>Categoría: </a:t>
            </a:r>
            <a:br>
              <a:rPr b="1" lang="es-ES">
                <a:solidFill>
                  <a:schemeClr val="lt1"/>
                </a:solidFill>
              </a:rPr>
            </a:br>
            <a:r>
              <a:rPr b="1" lang="es-ES" sz="4000">
                <a:solidFill>
                  <a:schemeClr val="lt1"/>
                </a:solidFill>
              </a:rPr>
              <a:t>“Acciones de vigilancia ciudadana en la gestión pública”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8"/>
          <p:cNvSpPr/>
          <p:nvPr/>
        </p:nvSpPr>
        <p:spPr>
          <a:xfrm rot="-5400000">
            <a:off x="9731830" y="4397829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8"/>
          <p:cNvSpPr txBox="1"/>
          <p:nvPr>
            <p:ph type="title"/>
          </p:nvPr>
        </p:nvSpPr>
        <p:spPr>
          <a:xfrm>
            <a:off x="337459" y="1188637"/>
            <a:ext cx="3178627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b="1" lang="es-ES" sz="3200">
                <a:solidFill>
                  <a:schemeClr val="accent6"/>
                </a:solidFill>
              </a:rPr>
              <a:t>Categoría: </a:t>
            </a:r>
            <a:br>
              <a:rPr b="1" lang="es-ES" sz="3200">
                <a:solidFill>
                  <a:schemeClr val="accent6"/>
                </a:solidFill>
              </a:rPr>
            </a:br>
            <a:r>
              <a:rPr b="1" lang="es-ES" sz="1800">
                <a:solidFill>
                  <a:schemeClr val="accent6"/>
                </a:solidFill>
              </a:rPr>
              <a:t>“Acciones de vigilancia ciudadana en la gestión pública”</a:t>
            </a:r>
            <a:endParaRPr sz="2400">
              <a:solidFill>
                <a:schemeClr val="accent6"/>
              </a:solidFill>
            </a:endParaRPr>
          </a:p>
        </p:txBody>
      </p:sp>
      <p:sp>
        <p:nvSpPr>
          <p:cNvPr id="372" name="Google Shape;372;p8"/>
          <p:cNvSpPr txBox="1"/>
          <p:nvPr>
            <p:ph idx="1" type="body"/>
          </p:nvPr>
        </p:nvSpPr>
        <p:spPr>
          <a:xfrm>
            <a:off x="3820887" y="963068"/>
            <a:ext cx="7946700" cy="528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</a:pPr>
            <a:r>
              <a:rPr lang="es-ES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Requisitos del trabajo a presentar.</a:t>
            </a:r>
            <a:endParaRPr/>
          </a:p>
          <a:p>
            <a:pPr indent="-218122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b="1" lang="es-ES" sz="2200"/>
              <a:t>15 cuartillas a 50 </a:t>
            </a:r>
            <a:r>
              <a:rPr lang="es-ES" sz="2200"/>
              <a:t>(mano, máquina de escribir o computadora).</a:t>
            </a:r>
            <a:endParaRPr sz="2200"/>
          </a:p>
          <a:p>
            <a:pPr indent="-218122" lvl="0" marL="228600" rtl="0" algn="just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lang="es-ES" sz="2200"/>
              <a:t>La evidencia adicional se agregará como </a:t>
            </a:r>
            <a:r>
              <a:rPr b="1" lang="es-ES" sz="2200"/>
              <a:t>anexo (no cuenta en número de cuartillas).</a:t>
            </a:r>
            <a:endParaRPr sz="2200"/>
          </a:p>
          <a:p>
            <a:pPr indent="-218122" lvl="0" marL="228600" rtl="0" algn="just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lang="es-ES" sz="2200"/>
              <a:t>El trabajo no debe haber sido registrado o publicado.</a:t>
            </a:r>
            <a:endParaRPr/>
          </a:p>
          <a:p>
            <a:pPr indent="-218122" lvl="0" marL="228600" rtl="0" algn="just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lang="es-ES" sz="2200"/>
              <a:t>Entregar </a:t>
            </a:r>
            <a:r>
              <a:rPr b="1" lang="es-ES" sz="2200"/>
              <a:t>versión impresa </a:t>
            </a:r>
            <a:r>
              <a:rPr lang="es-ES" sz="2200"/>
              <a:t>firmado con un seudónimo y </a:t>
            </a:r>
            <a:r>
              <a:rPr b="1" lang="es-ES" sz="2200"/>
              <a:t>versión digital (CD, USB).</a:t>
            </a:r>
            <a:endParaRPr b="1" sz="2200"/>
          </a:p>
          <a:p>
            <a:pPr indent="-218122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lang="es-ES" sz="2200"/>
              <a:t>Cumplir con la siguiente </a:t>
            </a:r>
            <a:r>
              <a:rPr b="1" lang="es-ES" sz="2200"/>
              <a:t>estructura, </a:t>
            </a:r>
            <a:r>
              <a:rPr lang="es-ES" sz="2200"/>
              <a:t>como solicita la convocatoria.</a:t>
            </a:r>
            <a:r>
              <a:rPr b="1" lang="es-ES" sz="2200"/>
              <a:t> </a:t>
            </a:r>
            <a:endParaRPr b="1" sz="2200"/>
          </a:p>
          <a:p>
            <a:pPr indent="-533400" lvl="0" marL="533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2000"/>
              <a:t>      </a:t>
            </a:r>
            <a:r>
              <a:rPr lang="es-ES" sz="2000">
                <a:solidFill>
                  <a:schemeClr val="accent6"/>
                </a:solidFill>
              </a:rPr>
              <a:t>I. </a:t>
            </a:r>
            <a:r>
              <a:rPr lang="es-ES" sz="2000"/>
              <a:t>Portada</a:t>
            </a:r>
            <a:r>
              <a:rPr lang="es-ES" sz="1600"/>
              <a:t>.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</a:pPr>
            <a:r>
              <a:rPr lang="es-ES" sz="2000">
                <a:solidFill>
                  <a:schemeClr val="accent6"/>
                </a:solidFill>
              </a:rPr>
              <a:t>     II. </a:t>
            </a:r>
            <a:r>
              <a:rPr lang="es-ES" sz="2000"/>
              <a:t>Desarrollo del trabajo. </a:t>
            </a:r>
            <a:endParaRPr sz="2000"/>
          </a:p>
          <a:p>
            <a:pPr indent="-628650" lvl="0" marL="6286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2000"/>
              <a:t>     </a:t>
            </a:r>
            <a:r>
              <a:rPr lang="es-ES" sz="2000">
                <a:solidFill>
                  <a:schemeClr val="accent6"/>
                </a:solidFill>
              </a:rPr>
              <a:t>III.</a:t>
            </a:r>
            <a:r>
              <a:rPr lang="es-ES" sz="2000"/>
              <a:t> Destacar propuesta(s) de mejora o innovación.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</a:pPr>
            <a:r>
              <a:rPr lang="es-ES" sz="2000">
                <a:solidFill>
                  <a:schemeClr val="accent6"/>
                </a:solidFill>
              </a:rPr>
              <a:t>     IV.</a:t>
            </a:r>
            <a:r>
              <a:rPr lang="es-ES" sz="2000"/>
              <a:t> Beneficios que se podrían obtener con la implementación del proyecto.</a:t>
            </a:r>
            <a:endParaRPr/>
          </a:p>
          <a:p>
            <a:pPr indent="-218122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Char char="•"/>
            </a:pPr>
            <a:r>
              <a:rPr lang="es-ES" sz="2200"/>
              <a:t>Entregar como anexo en un sobre cerrado rotulado, los requisitos y datos personales que marca la convocatoria. </a:t>
            </a:r>
            <a:endParaRPr/>
          </a:p>
          <a:p>
            <a:pPr indent="-152273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</a:pPr>
            <a:r>
              <a:t/>
            </a:r>
            <a:endParaRPr sz="1300"/>
          </a:p>
        </p:txBody>
      </p:sp>
      <p:cxnSp>
        <p:nvCxnSpPr>
          <p:cNvPr id="373" name="Google Shape;373;p8"/>
          <p:cNvCxnSpPr/>
          <p:nvPr/>
        </p:nvCxnSpPr>
        <p:spPr>
          <a:xfrm>
            <a:off x="3744686" y="881743"/>
            <a:ext cx="0" cy="5366656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4" name="Google Shape;374;p8"/>
          <p:cNvSpPr/>
          <p:nvPr/>
        </p:nvSpPr>
        <p:spPr>
          <a:xfrm>
            <a:off x="337459" y="381000"/>
            <a:ext cx="11517082" cy="6008914"/>
          </a:xfrm>
          <a:prstGeom prst="rect">
            <a:avLst/>
          </a:prstGeom>
          <a:noFill/>
          <a:ln cap="flat" cmpd="sng" w="12700">
            <a:solidFill>
              <a:srgbClr val="AEAB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			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9"/>
          <p:cNvSpPr/>
          <p:nvPr/>
        </p:nvSpPr>
        <p:spPr>
          <a:xfrm rot="-5400000">
            <a:off x="9731830" y="4397829"/>
            <a:ext cx="2449286" cy="247105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9"/>
          <p:cNvSpPr txBox="1"/>
          <p:nvPr>
            <p:ph type="title"/>
          </p:nvPr>
        </p:nvSpPr>
        <p:spPr>
          <a:xfrm>
            <a:off x="337459" y="1188637"/>
            <a:ext cx="3178627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alibri"/>
              <a:buNone/>
            </a:pPr>
            <a:r>
              <a:rPr b="1" lang="es-ES" sz="3200">
                <a:solidFill>
                  <a:schemeClr val="accent6"/>
                </a:solidFill>
              </a:rPr>
              <a:t>Categoría: </a:t>
            </a:r>
            <a:br>
              <a:rPr b="1" lang="es-ES" sz="3200">
                <a:solidFill>
                  <a:schemeClr val="accent6"/>
                </a:solidFill>
              </a:rPr>
            </a:br>
            <a:r>
              <a:rPr b="1" lang="es-ES" sz="1800">
                <a:solidFill>
                  <a:schemeClr val="accent6"/>
                </a:solidFill>
              </a:rPr>
              <a:t>“Acciones de vigilancia ciudadana en la gestión pública”</a:t>
            </a:r>
            <a:endParaRPr sz="2400">
              <a:solidFill>
                <a:schemeClr val="accent6"/>
              </a:solidFill>
            </a:endParaRPr>
          </a:p>
        </p:txBody>
      </p:sp>
      <p:sp>
        <p:nvSpPr>
          <p:cNvPr id="381" name="Google Shape;381;p9"/>
          <p:cNvSpPr txBox="1"/>
          <p:nvPr>
            <p:ph idx="1" type="body"/>
          </p:nvPr>
        </p:nvSpPr>
        <p:spPr>
          <a:xfrm>
            <a:off x="4049487" y="963068"/>
            <a:ext cx="7946570" cy="5285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None/>
            </a:pPr>
            <a:r>
              <a:rPr lang="es-ES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Elementos a evaluar.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</a:pPr>
            <a:r>
              <a:rPr lang="es-ES" sz="2000"/>
              <a:t>Se evaluarán las experiencias y/o propuestas de mejora de acuerdo a:</a:t>
            </a:r>
            <a:endParaRPr/>
          </a:p>
          <a:p>
            <a:pPr indent="-127000" lvl="0" marL="36195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Singularidad del proyecto.</a:t>
            </a:r>
            <a:endParaRPr/>
          </a:p>
          <a:p>
            <a:pPr indent="-127000" lvl="0" marL="36195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Factibilidad de implementación de la propuesta.</a:t>
            </a:r>
            <a:endParaRPr/>
          </a:p>
          <a:p>
            <a:pPr indent="-127000" lvl="0" marL="36195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Sobresalir en el tema de seguimiento, supervisión y vigilancia ciudadana en la gestión pública.</a:t>
            </a:r>
            <a:endParaRPr/>
          </a:p>
          <a:p>
            <a:pPr indent="-127000" lvl="0" marL="36195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</a:pPr>
            <a:r>
              <a:rPr lang="es-ES" sz="2000"/>
              <a:t>Distinguirse en promover acciones que contribuyan al combate a la corrupción y fomento de la transparencia y la rendición de cuentas.</a:t>
            </a:r>
            <a:endParaRPr/>
          </a:p>
          <a:p>
            <a:pPr indent="-146050" lvl="0" marL="228600" rtl="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6"/>
              </a:buClr>
              <a:buSzPts val="1300"/>
              <a:buNone/>
            </a:pPr>
            <a:r>
              <a:t/>
            </a:r>
            <a:endParaRPr sz="1300"/>
          </a:p>
        </p:txBody>
      </p:sp>
      <p:cxnSp>
        <p:nvCxnSpPr>
          <p:cNvPr id="382" name="Google Shape;382;p9"/>
          <p:cNvCxnSpPr/>
          <p:nvPr/>
        </p:nvCxnSpPr>
        <p:spPr>
          <a:xfrm>
            <a:off x="3744686" y="881743"/>
            <a:ext cx="0" cy="5366656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3" name="Google Shape;383;p9"/>
          <p:cNvSpPr/>
          <p:nvPr/>
        </p:nvSpPr>
        <p:spPr>
          <a:xfrm>
            <a:off x="337459" y="381000"/>
            <a:ext cx="11517082" cy="6008914"/>
          </a:xfrm>
          <a:prstGeom prst="rect">
            <a:avLst/>
          </a:prstGeom>
          <a:noFill/>
          <a:ln cap="flat" cmpd="sng" w="12700">
            <a:solidFill>
              <a:srgbClr val="AEAB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ala de reuniones Ion">
  <a:themeElements>
    <a:clrScheme name="Verde amarillo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2022-06-06T19:26:51Z</dcterms:created>
  <dc:creator>Hector Javier</dc:creator>
</cp:coreProperties>
</file>